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296" r:id="rId5"/>
    <p:sldId id="287" r:id="rId6"/>
    <p:sldId id="309" r:id="rId7"/>
    <p:sldId id="288" r:id="rId8"/>
    <p:sldId id="305" r:id="rId9"/>
    <p:sldId id="297" r:id="rId10"/>
    <p:sldId id="298" r:id="rId11"/>
    <p:sldId id="281" r:id="rId12"/>
    <p:sldId id="289" r:id="rId13"/>
    <p:sldId id="299" r:id="rId14"/>
    <p:sldId id="304" r:id="rId15"/>
    <p:sldId id="300" r:id="rId16"/>
    <p:sldId id="282" r:id="rId17"/>
    <p:sldId id="301" r:id="rId18"/>
    <p:sldId id="302" r:id="rId19"/>
    <p:sldId id="303" r:id="rId20"/>
    <p:sldId id="284" r:id="rId21"/>
    <p:sldId id="294" r:id="rId22"/>
    <p:sldId id="286" r:id="rId23"/>
    <p:sldId id="306" r:id="rId24"/>
    <p:sldId id="307" r:id="rId25"/>
    <p:sldId id="308" r:id="rId26"/>
    <p:sldId id="310" r:id="rId27"/>
    <p:sldId id="311" r:id="rId28"/>
    <p:sldId id="25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agmin" initials="s" lastIdx="2" clrIdx="0">
    <p:extLst>
      <p:ext uri="{19B8F6BF-5375-455C-9EA6-DF929625EA0E}">
        <p15:presenceInfo xmlns:p15="http://schemas.microsoft.com/office/powerpoint/2012/main" userId="snag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7T15:10:27.917" idx="1">
    <p:pos x="3500" y="151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923809" cy="668571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ejonilbo.com/news/newsitem.asp?pk_no=1401829" TargetMode="External"/><Relationship Id="rId2" Type="http://schemas.openxmlformats.org/officeDocument/2006/relationships/hyperlink" Target="http://www.joongdo.co.kr/web/view.php?key=20171204010000863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068539" y="2455112"/>
            <a:ext cx="7879080" cy="2983045"/>
            <a:chOff x="2156462" y="1767838"/>
            <a:chExt cx="7879080" cy="29830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2156462" y="1767838"/>
              <a:ext cx="7879080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 smtClean="0">
                  <a:solidFill>
                    <a:schemeClr val="bg1"/>
                  </a:solidFill>
                </a:rPr>
                <a:t>지역 내 백화점 입점 조건</a:t>
              </a:r>
              <a:endParaRPr lang="en-US" altLang="ko-KR" sz="5400" dirty="0" smtClean="0">
                <a:solidFill>
                  <a:schemeClr val="bg1"/>
                </a:solidFill>
              </a:endParaRPr>
            </a:p>
            <a:p>
              <a:pPr algn="ctr"/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666392" y="3981442"/>
              <a:ext cx="47302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44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</a:t>
              </a:r>
              <a:r>
                <a:rPr lang="en-US" altLang="ko-KR" sz="44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4400" b="1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우상민</a:t>
              </a:r>
              <a:endPara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59" y="159116"/>
            <a:ext cx="95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Part2-1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964223" y="237376"/>
            <a:ext cx="547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백화점 입점 요건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인구수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/>
          </p:nvPr>
        </p:nvGraphicFramePr>
        <p:xfrm>
          <a:off x="5955323" y="2576146"/>
          <a:ext cx="5963921" cy="330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5316" y="1221755"/>
            <a:ext cx="4026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김해 신세계 백화점의 특징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ea typeface="문체부 제목 돋음체" panose="020B0609000101010101" pitchFamily="49" charset="-127"/>
              </a:rPr>
              <a:t>김해공항                    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ea typeface="문체부 제목 돋음체" panose="020B0609000101010101" pitchFamily="49" charset="-127"/>
              </a:rPr>
              <a:t>김해여객버스터미널 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315" y="2479431"/>
            <a:ext cx="5878929" cy="3627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13" y="2403930"/>
            <a:ext cx="5210225" cy="3703393"/>
          </a:xfrm>
          <a:prstGeom prst="rect">
            <a:avLst/>
          </a:prstGeom>
        </p:spPr>
      </p:pic>
      <p:sp>
        <p:nvSpPr>
          <p:cNvPr id="12" name="타원형 설명선 11"/>
          <p:cNvSpPr/>
          <p:nvPr/>
        </p:nvSpPr>
        <p:spPr>
          <a:xfrm>
            <a:off x="4352193" y="3796595"/>
            <a:ext cx="712176" cy="430823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330</a:t>
            </a:r>
            <a:r>
              <a:rPr lang="ko-KR" altLang="en-US" sz="800" dirty="0" smtClean="0"/>
              <a:t>만</a:t>
            </a:r>
            <a:endParaRPr lang="ko-KR" altLang="en-US" sz="800" dirty="0"/>
          </a:p>
        </p:txBody>
      </p:sp>
      <p:sp>
        <p:nvSpPr>
          <p:cNvPr id="13" name="타원형 설명선 12"/>
          <p:cNvSpPr/>
          <p:nvPr/>
        </p:nvSpPr>
        <p:spPr>
          <a:xfrm>
            <a:off x="1163516" y="2883792"/>
            <a:ext cx="712176" cy="430823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100</a:t>
            </a:r>
            <a:r>
              <a:rPr lang="ko-KR" altLang="en-US" sz="800" dirty="0" smtClean="0"/>
              <a:t>만</a:t>
            </a:r>
            <a:endParaRPr lang="ko-KR" altLang="en-US" sz="800" dirty="0"/>
          </a:p>
        </p:txBody>
      </p:sp>
      <p:sp>
        <p:nvSpPr>
          <p:cNvPr id="14" name="타원형 설명선 13"/>
          <p:cNvSpPr/>
          <p:nvPr/>
        </p:nvSpPr>
        <p:spPr>
          <a:xfrm>
            <a:off x="2595537" y="2452969"/>
            <a:ext cx="712176" cy="430823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경전철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3392705" y="1451181"/>
            <a:ext cx="3894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ea typeface="문체부 제목 돋음체" panose="020B0609000101010101" pitchFamily="49" charset="-127"/>
              </a:rPr>
              <a:t>부산김해경전철  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ea typeface="문체부 제목 돋음체" panose="020B0609000101010101" pitchFamily="49" charset="-127"/>
              </a:rPr>
              <a:t>대도시 </a:t>
            </a:r>
            <a:r>
              <a:rPr lang="ko-KR" altLang="en-US" dirty="0">
                <a:ea typeface="문체부 제목 돋음체" panose="020B0609000101010101" pitchFamily="49" charset="-127"/>
              </a:rPr>
              <a:t>창원시 및 부산시 중간에 위치</a:t>
            </a:r>
            <a:endParaRPr lang="en-US" altLang="ko-KR" dirty="0">
              <a:ea typeface="문체부 제목 돋음체" panose="020B0609000101010101" pitchFamily="49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70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2438472" cy="1354217"/>
              <a:chOff x="2700072" y="2021840"/>
              <a:chExt cx="3320402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18320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2-2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5768931" y="2734295"/>
                <a:ext cx="25154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888758" y="4739311"/>
            <a:ext cx="4415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-1</a:t>
            </a:r>
            <a:r>
              <a:rPr lang="ko-KR" altLang="en-US" sz="3600" dirty="0" smtClean="0">
                <a:solidFill>
                  <a:schemeClr val="bg1"/>
                </a:solidFill>
              </a:rPr>
              <a:t>인당 소득 및 소비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r>
              <a:rPr lang="en-US" altLang="ko-KR" sz="3600" dirty="0" smtClean="0">
                <a:solidFill>
                  <a:schemeClr val="bg1"/>
                </a:solidFill>
              </a:rPr>
              <a:t>-</a:t>
            </a:r>
            <a:r>
              <a:rPr lang="ko-KR" altLang="en-US" sz="3600" dirty="0" smtClean="0">
                <a:solidFill>
                  <a:schemeClr val="bg1"/>
                </a:solidFill>
              </a:rPr>
              <a:t>직업 분포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59" y="159116"/>
            <a:ext cx="104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2-2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8063" y="402442"/>
            <a:ext cx="52366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지역내총생산 및 </a:t>
            </a:r>
            <a:r>
              <a:rPr lang="ko-KR" altLang="en-US" sz="2000" b="1" dirty="0" smtClean="0"/>
              <a:t>민간소비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985" y="1248508"/>
            <a:ext cx="8009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문체부 제목 돋음체" panose="020B0609000101010101" pitchFamily="49" charset="-127"/>
              </a:rPr>
              <a:t>-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백화점이 입점 하려면 인구도 중요 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r>
              <a:rPr lang="en-US" altLang="ko-KR" dirty="0" smtClean="0">
                <a:ea typeface="문체부 제목 돋음체" panose="020B0609000101010101" pitchFamily="49" charset="-127"/>
              </a:rPr>
              <a:t>-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하지만 지역 내 개인 소득 및 민간 소비도 중요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r>
              <a:rPr lang="ko-KR" altLang="en-US" dirty="0" smtClean="0"/>
              <a:t>광역시 및 세종시 소득 및 소비 추이 비교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5" y="1860847"/>
            <a:ext cx="8255977" cy="447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59" y="159116"/>
            <a:ext cx="954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2-2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1686" y="375820"/>
            <a:ext cx="52366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지역별 경제활동 인구 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985" y="1248508"/>
            <a:ext cx="800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세종의 인구의 수 자체는 낮은 것으로 보이나 그래프상으로 볼 때 경제활동인구수는 높은 편에 속하고 있다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.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5" y="2286000"/>
            <a:ext cx="5310553" cy="38954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76" y="2690446"/>
            <a:ext cx="5455024" cy="33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86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101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2-2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2894" y="298252"/>
            <a:ext cx="52366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지역별 경제활동 인구 </a:t>
            </a:r>
            <a:r>
              <a:rPr lang="en-US" altLang="ko-KR" sz="2000" b="1" dirty="0" smtClean="0"/>
              <a:t>–</a:t>
            </a:r>
            <a:r>
              <a:rPr lang="ko-KR" altLang="en-US" sz="2000" b="1" dirty="0" smtClean="0"/>
              <a:t> 직업 분포도 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1296" y="1144637"/>
            <a:ext cx="841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백화점은 구매고객 중 상위 </a:t>
            </a:r>
            <a:r>
              <a:rPr lang="en-US" altLang="ko-KR" dirty="0">
                <a:ea typeface="문체부 제목 돋음체" panose="020B0609000101010101" pitchFamily="49" charset="-127"/>
              </a:rPr>
              <a:t>2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0%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가 먹여 살린다는 말이 있다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.</a:t>
            </a:r>
          </a:p>
          <a:p>
            <a:r>
              <a:rPr lang="ko-KR" altLang="en-US" dirty="0" smtClean="0">
                <a:ea typeface="문체부 제목 돋음체" panose="020B0609000101010101" pitchFamily="49" charset="-127"/>
              </a:rPr>
              <a:t>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-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세종시는 행정 기관이 많이 있기 때문에 행정 종사자들이 대거 분포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095" y="2382715"/>
            <a:ext cx="7383994" cy="3689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556" y="1794946"/>
            <a:ext cx="21526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3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97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2-4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2323" y="313004"/>
            <a:ext cx="523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전국 카드 사용금액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985" y="1248508"/>
            <a:ext cx="800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문체부 제목 돋음체" panose="020B0609000101010101" pitchFamily="49" charset="-127"/>
              </a:rPr>
              <a:t>-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전국 개인 카드 사용 금액  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54" y="2312378"/>
            <a:ext cx="6321670" cy="33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42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2438472" cy="1354217"/>
              <a:chOff x="2700072" y="2021840"/>
              <a:chExt cx="3320402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18320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2-3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5768931" y="2734295"/>
                <a:ext cx="25154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80292" y="4887495"/>
            <a:ext cx="5644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전국 대형 소매점 판매액 지수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989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Part2-3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40" y="350508"/>
            <a:ext cx="52366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ea typeface="문체부 제목 돋음체" panose="020B0609000101010101" pitchFamily="49" charset="-127"/>
              </a:rPr>
              <a:t>전국 대형 </a:t>
            </a:r>
            <a:r>
              <a:rPr lang="ko-KR" altLang="en-US" sz="2000" dirty="0">
                <a:ea typeface="문체부 제목 돋음체" panose="020B0609000101010101" pitchFamily="49" charset="-127"/>
              </a:rPr>
              <a:t>소매점 판매액 지수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163"/>
            <a:ext cx="3499339" cy="30333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424" y="995452"/>
            <a:ext cx="1431681" cy="1459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583" y="2584938"/>
            <a:ext cx="3338148" cy="31745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012" y="2455238"/>
            <a:ext cx="3709253" cy="33042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1930" y="2267861"/>
            <a:ext cx="21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서울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32131" y="2267861"/>
            <a:ext cx="21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64526" y="2356831"/>
            <a:ext cx="21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대구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5034" y="1235208"/>
            <a:ext cx="64693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전국 대형 </a:t>
            </a:r>
            <a:r>
              <a:rPr lang="ko-KR" altLang="en-US" sz="1600" b="1" dirty="0"/>
              <a:t>소매점 판매액 </a:t>
            </a:r>
            <a:r>
              <a:rPr lang="ko-KR" altLang="en-US" sz="1600" b="1" dirty="0" smtClean="0"/>
              <a:t>지수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백화점이 건설 되어 있는 지역의 대</a:t>
            </a:r>
            <a:r>
              <a:rPr lang="en-US" altLang="ko-KR" sz="1600" b="1" dirty="0" smtClean="0"/>
              <a:t>,</a:t>
            </a:r>
            <a:r>
              <a:rPr lang="ko-KR" altLang="en-US" sz="1600" b="1" dirty="0" smtClean="0"/>
              <a:t>소매점 판매액 지수는 골고루 분포 되어있고 백화점이 높은 양상을 보이고 있음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91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59" y="159116"/>
            <a:ext cx="96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2-3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40" y="350508"/>
            <a:ext cx="52366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ea typeface="문체부 제목 돋음체" panose="020B0609000101010101" pitchFamily="49" charset="-127"/>
              </a:rPr>
              <a:t>전국 대형 </a:t>
            </a:r>
            <a:r>
              <a:rPr lang="ko-KR" altLang="en-US" sz="2000" dirty="0">
                <a:ea typeface="문체부 제목 돋음체" panose="020B0609000101010101" pitchFamily="49" charset="-127"/>
              </a:rPr>
              <a:t>소매점 판매액 지수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170" y="995451"/>
            <a:ext cx="1785936" cy="18268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2668" y="2390892"/>
            <a:ext cx="21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광주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78669" y="2390892"/>
            <a:ext cx="21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경상남도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031166" y="2356831"/>
            <a:ext cx="21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경기도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2883276"/>
            <a:ext cx="3547794" cy="32157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582" y="2726163"/>
            <a:ext cx="3723455" cy="33388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895" y="2760224"/>
            <a:ext cx="3311219" cy="33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80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59" y="159116"/>
            <a:ext cx="1006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2-3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40" y="350508"/>
            <a:ext cx="52366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a typeface="문체부 제목 돋음체" panose="020B0609000101010101" pitchFamily="49" charset="-127"/>
              </a:rPr>
              <a:t>대형 소매점 판매액 지수</a:t>
            </a: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7" y="2822329"/>
            <a:ext cx="4465597" cy="3407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7685" y="1116623"/>
            <a:ext cx="7280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백화점이 건설된 지역은 대형마트와 백화점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,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소매점들의 판매율이 비슷하거나 백화점이 더 판매액이 높다</a:t>
            </a:r>
            <a:r>
              <a:rPr lang="en-US" altLang="ko-KR" dirty="0">
                <a:ea typeface="문체부 제목 돋음체" panose="020B0609000101010101" pitchFamily="49" charset="-127"/>
              </a:rPr>
              <a:t>.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r>
              <a:rPr lang="ko-KR" altLang="en-US" dirty="0" smtClean="0">
                <a:ea typeface="문체부 제목 돋음체" panose="020B0609000101010101" pitchFamily="49" charset="-127"/>
              </a:rPr>
              <a:t>하지만 현재 세종시에는 대형 마트들이 유통 및 판매 구조가 높기 때문에 백화점이 입점 하기에는 부담이 될 수 있다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.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  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98" y="2822328"/>
            <a:ext cx="3970094" cy="33059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25" y="5090012"/>
            <a:ext cx="2276475" cy="10382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957" y="2348645"/>
            <a:ext cx="20097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11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531783" cy="523220"/>
            <a:chOff x="1191929" y="2733040"/>
            <a:chExt cx="253178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이유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735638" cy="523220"/>
            <a:chOff x="1191929" y="2733040"/>
            <a:chExt cx="3735638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951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백화점 입점 요건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4880182" cy="830997"/>
            <a:chOff x="1191929" y="2733040"/>
            <a:chExt cx="4880182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#2-1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40959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세종시에 백화점이 들어오기</a:t>
              </a:r>
              <a:endParaRPr lang="en-US" altLang="ko-KR" sz="24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적합 한가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017493" cy="523220"/>
            <a:chOff x="1191929" y="2733040"/>
            <a:chExt cx="3017493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233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결과 및 소감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3777749" cy="1354217"/>
              <a:chOff x="2700072" y="2021840"/>
              <a:chExt cx="5144061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3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945275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분석 결과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236050"/>
            <a:ext cx="418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2707" y="1248508"/>
            <a:ext cx="99004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 smtClean="0">
                <a:ea typeface="문체부 제목 돋음체" panose="020B0609000101010101" pitchFamily="49" charset="-127"/>
              </a:rPr>
              <a:t>2030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년 까지 계속 인구가 상승하여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50~60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만 인구가 충족 한다면 건설 가능성이 있지만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ea typeface="문체부 제목 돋음체" panose="020B0609000101010101" pitchFamily="49" charset="-127"/>
              </a:rPr>
              <a:t> 이윤을 추구하는 백화점은 현 상황에서 세종시에 백화점을 건설하는 것은 확실한 영업이익을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ea typeface="문체부 제목 돋음체" panose="020B0609000101010101" pitchFamily="49" charset="-127"/>
              </a:rPr>
              <a:t> 보장 할 수 없기 때문에 백화점의 입장은 부담으로 작용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algn="ctr"/>
            <a:endParaRPr lang="en-US" altLang="ko-KR" dirty="0"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algn="ctr"/>
            <a:r>
              <a:rPr lang="en-US" altLang="ko-KR" dirty="0" smtClean="0">
                <a:ea typeface="문체부 제목 돋음체" panose="020B0609000101010101" pitchFamily="49" charset="-127"/>
              </a:rPr>
              <a:t>-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백화점의 매출은 이용객 중 구매고객 상위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20%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의 고객층이 먹여살린다는 말이 있지만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ea typeface="문체부 제목 돋음체" panose="020B0609000101010101" pitchFamily="49" charset="-127"/>
              </a:rPr>
              <a:t> 세종시는 타 지역에 비해 높은 소득의 직업 군이 크게 분포하고 있지 않음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ea typeface="문체부 제목 돋음체" panose="020B0609000101010101" pitchFamily="49" charset="-127"/>
              </a:rPr>
              <a:t>전국적으로 대</a:t>
            </a:r>
            <a:r>
              <a:rPr lang="en-US" altLang="ko-KR" dirty="0">
                <a:ea typeface="문체부 제목 돋음체" panose="020B0609000101010101" pitchFamily="49" charset="-127"/>
              </a:rPr>
              <a:t>,</a:t>
            </a:r>
            <a:r>
              <a:rPr lang="ko-KR" altLang="en-US" dirty="0">
                <a:ea typeface="문체부 제목 돋음체" panose="020B0609000101010101" pitchFamily="49" charset="-127"/>
              </a:rPr>
              <a:t>소매점 판매액 지수를 확인해 보면</a:t>
            </a:r>
            <a:r>
              <a:rPr lang="en-US" altLang="ko-KR" dirty="0">
                <a:ea typeface="문체부 제목 돋음체" panose="020B0609000101010101" pitchFamily="49" charset="-127"/>
              </a:rPr>
              <a:t>, </a:t>
            </a:r>
            <a:r>
              <a:rPr lang="ko-KR" altLang="en-US" dirty="0">
                <a:ea typeface="문체부 제목 돋음체" panose="020B0609000101010101" pitchFamily="49" charset="-127"/>
              </a:rPr>
              <a:t>백화점이 있는 곳은 소</a:t>
            </a:r>
            <a:r>
              <a:rPr lang="en-US" altLang="ko-KR" dirty="0">
                <a:ea typeface="문체부 제목 돋음체" panose="020B0609000101010101" pitchFamily="49" charset="-127"/>
              </a:rPr>
              <a:t>, </a:t>
            </a:r>
            <a:r>
              <a:rPr lang="ko-KR" altLang="en-US" dirty="0">
                <a:ea typeface="문체부 제목 돋음체" panose="020B0609000101010101" pitchFamily="49" charset="-127"/>
              </a:rPr>
              <a:t>대규모 판매점의 </a:t>
            </a:r>
            <a:endParaRPr lang="en-US" altLang="ko-KR" dirty="0"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ea typeface="문체부 제목 돋음체" panose="020B0609000101010101" pitchFamily="49" charset="-127"/>
              </a:rPr>
              <a:t>판매액이 </a:t>
            </a:r>
            <a:r>
              <a:rPr lang="ko-KR" altLang="en-US" dirty="0">
                <a:ea typeface="문체부 제목 돋음체" panose="020B0609000101010101" pitchFamily="49" charset="-127"/>
              </a:rPr>
              <a:t>서로 차이가 거의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없거나 백화점의 </a:t>
            </a:r>
            <a:r>
              <a:rPr lang="ko-KR" altLang="en-US" dirty="0">
                <a:ea typeface="문체부 제목 돋음체" panose="020B0609000101010101" pitchFamily="49" charset="-127"/>
              </a:rPr>
              <a:t>판매액이 더 높았지만 세종시의 경우 대형마트의 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ea typeface="문체부 제목 돋음체" panose="020B0609000101010101" pitchFamily="49" charset="-127"/>
              </a:rPr>
              <a:t>판매액이 </a:t>
            </a:r>
            <a:r>
              <a:rPr lang="ko-KR" altLang="en-US" dirty="0">
                <a:ea typeface="문체부 제목 돋음체" panose="020B0609000101010101" pitchFamily="49" charset="-127"/>
              </a:rPr>
              <a:t>더 높은 경향을 보여</a:t>
            </a:r>
            <a:r>
              <a:rPr lang="en-US" altLang="ko-KR" dirty="0">
                <a:ea typeface="문체부 제목 돋음체" panose="020B0609000101010101" pitchFamily="49" charset="-127"/>
              </a:rPr>
              <a:t>,</a:t>
            </a:r>
            <a:r>
              <a:rPr lang="ko-KR" altLang="en-US" dirty="0">
                <a:ea typeface="문체부 제목 돋음체" panose="020B0609000101010101" pitchFamily="49" charset="-127"/>
              </a:rPr>
              <a:t>백화점 입점에 어려움이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있음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 smtClean="0">
                <a:ea typeface="문체부 제목 돋음체" panose="020B0609000101010101" pitchFamily="49" charset="-127"/>
              </a:rPr>
              <a:t>6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생활권 까지의 준공 완료 및 다양한 기업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,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정부 부처가 내려와 인구수를 충족하게 될 시 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dirty="0" smtClean="0">
                <a:ea typeface="문체부 제목 돋음체" panose="020B0609000101010101" pitchFamily="49" charset="-127"/>
              </a:rPr>
              <a:t>백화점 입점이 현실화 될 것으로 전망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657911" y="3708260"/>
              <a:ext cx="3053993" cy="1354217"/>
              <a:chOff x="2700072" y="2021840"/>
              <a:chExt cx="4158541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4930794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코드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236050"/>
            <a:ext cx="418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3776296"/>
            <a:ext cx="4887425" cy="2400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2424479"/>
            <a:ext cx="4887426" cy="971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031" y="1556238"/>
            <a:ext cx="438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신세계 백화점 위치 및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마트 위치 </a:t>
            </a:r>
            <a:r>
              <a:rPr lang="ko-KR" altLang="en-US" dirty="0" err="1" smtClean="0">
                <a:ea typeface="문체부 제목 돋음체" panose="020B0609000101010101" pitchFamily="49" charset="-127"/>
              </a:rPr>
              <a:t>지도화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115" y="2424479"/>
            <a:ext cx="6207369" cy="11334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115" y="3911477"/>
            <a:ext cx="5750170" cy="1971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62246" y="1626577"/>
            <a:ext cx="524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바 차트 시각화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(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백화 입점 인구수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전국 인구수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)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738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236050"/>
            <a:ext cx="418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2" y="3733433"/>
            <a:ext cx="5868962" cy="2486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2093692"/>
            <a:ext cx="5868963" cy="11620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185" y="1406769"/>
            <a:ext cx="578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문체부 제목 돋음체" panose="020B0609000101010101" pitchFamily="49" charset="-127"/>
              </a:rPr>
              <a:t>1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인당 지역내 총생산 및 개인소득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,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경제 활동 인구 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31" y="2122657"/>
            <a:ext cx="5600700" cy="17786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12877" y="1406769"/>
            <a:ext cx="513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세종시 직업 분포도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pie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차트 시각화 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148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236050"/>
            <a:ext cx="418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44" y="2624504"/>
            <a:ext cx="5308356" cy="235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7877" y="1521069"/>
            <a:ext cx="549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문체부 제목 돋음체" panose="020B0609000101010101" pitchFamily="49" charset="-127"/>
              </a:rPr>
              <a:t>전국 대형 소매점 판매액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지수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pie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차트 시각화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15" y="2624504"/>
            <a:ext cx="5377962" cy="25827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12878" y="1566936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세종시 인구 상승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plot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차트 시각화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02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236050"/>
            <a:ext cx="418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참조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560" y="1068340"/>
            <a:ext cx="9541565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백화점 </a:t>
            </a:r>
            <a:r>
              <a:rPr lang="ko-KR" altLang="en-US" sz="1400" dirty="0" err="1" smtClean="0"/>
              <a:t>입점요건</a:t>
            </a:r>
            <a:endParaRPr lang="en-US" altLang="ko-KR" sz="1400" dirty="0" smtClean="0"/>
          </a:p>
          <a:p>
            <a:r>
              <a:rPr lang="en-US" altLang="ko-KR" sz="1400" dirty="0"/>
              <a:t>https://news.joins.com/article/3952939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세종시 </a:t>
            </a:r>
            <a:r>
              <a:rPr lang="ko-KR" altLang="en-US" sz="1400" dirty="0"/>
              <a:t>백화점 관련 기사</a:t>
            </a:r>
          </a:p>
          <a:p>
            <a:r>
              <a:rPr lang="en-US" altLang="ko-KR" sz="1400" dirty="0"/>
              <a:t>http://www.businesspost.co.kr/BP?command=article_view&amp;num=152509</a:t>
            </a:r>
          </a:p>
          <a:p>
            <a:r>
              <a:rPr lang="en-US" altLang="ko-KR" sz="1400" dirty="0">
                <a:hlinkClick r:id="rId2"/>
              </a:rPr>
              <a:t>http://</a:t>
            </a:r>
            <a:r>
              <a:rPr lang="en-US" altLang="ko-KR" sz="1400" dirty="0" smtClean="0">
                <a:hlinkClick r:id="rId2"/>
              </a:rPr>
              <a:t>www.joongdo.co.kr/web/view.php?key=20171204010000863</a:t>
            </a:r>
            <a:endParaRPr lang="en-US" altLang="ko-KR" sz="1400" dirty="0" smtClean="0"/>
          </a:p>
          <a:p>
            <a:r>
              <a:rPr lang="en-US" altLang="ko-KR" sz="1400" dirty="0">
                <a:hlinkClick r:id="rId3"/>
              </a:rPr>
              <a:t>http://</a:t>
            </a:r>
            <a:r>
              <a:rPr lang="en-US" altLang="ko-KR" sz="1400" dirty="0" smtClean="0">
                <a:hlinkClick r:id="rId3"/>
              </a:rPr>
              <a:t>www.daejonilbo.com/news/newsitem.asp?pk_no=1401829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데이터</a:t>
            </a:r>
            <a:endParaRPr lang="en-US" altLang="ko-KR" sz="1400" dirty="0" smtClean="0"/>
          </a:p>
          <a:p>
            <a:r>
              <a:rPr lang="en-US" altLang="ko-KR" sz="1400" dirty="0"/>
              <a:t>https://</a:t>
            </a:r>
            <a:r>
              <a:rPr lang="en-US" altLang="ko-KR" sz="1400" dirty="0" smtClean="0"/>
              <a:t>kosis.kr/</a:t>
            </a:r>
          </a:p>
          <a:p>
            <a:r>
              <a:rPr lang="en-US" altLang="ko-KR" sz="1400" dirty="0"/>
              <a:t>17</a:t>
            </a:r>
            <a:r>
              <a:rPr lang="ko-KR" altLang="en-US" sz="1400" dirty="0"/>
              <a:t>개 시도별 대형소매점 </a:t>
            </a:r>
            <a:r>
              <a:rPr lang="ko-KR" altLang="en-US" sz="1400" dirty="0" smtClean="0"/>
              <a:t>판매액 지수</a:t>
            </a:r>
            <a:endParaRPr lang="en-US" altLang="ko-KR" sz="1400" dirty="0" smtClean="0"/>
          </a:p>
          <a:p>
            <a:r>
              <a:rPr lang="ko-KR" altLang="en-US" sz="1400" dirty="0"/>
              <a:t>시도별</a:t>
            </a:r>
            <a:r>
              <a:rPr lang="en-US" altLang="ko-KR" sz="1400" dirty="0"/>
              <a:t>1</a:t>
            </a:r>
            <a:r>
              <a:rPr lang="ko-KR" altLang="en-US" sz="1400" dirty="0" smtClean="0"/>
              <a:t>인당지역내총생산 지역총소득개인소득</a:t>
            </a:r>
            <a:endParaRPr lang="ko-KR" altLang="en-US" sz="1400" dirty="0"/>
          </a:p>
          <a:p>
            <a:r>
              <a:rPr lang="ko-KR" altLang="en-US" sz="1400" dirty="0"/>
              <a:t>세종특별자치시</a:t>
            </a:r>
            <a:r>
              <a:rPr lang="en-US" altLang="ko-KR" sz="1400" dirty="0"/>
              <a:t>·</a:t>
            </a:r>
            <a:r>
              <a:rPr lang="ko-KR" altLang="en-US" sz="1400" dirty="0"/>
              <a:t>산업</a:t>
            </a:r>
            <a:r>
              <a:rPr lang="en-US" altLang="ko-KR" sz="1400" dirty="0"/>
              <a:t>·</a:t>
            </a:r>
            <a:r>
              <a:rPr lang="ko-KR" altLang="en-US" sz="1400" dirty="0" smtClean="0"/>
              <a:t>조직 형태별 사업체수종사자수</a:t>
            </a:r>
            <a:endParaRPr lang="en-US" altLang="ko-KR" sz="1400" dirty="0" smtClean="0"/>
          </a:p>
          <a:p>
            <a:r>
              <a:rPr lang="ko-KR" altLang="en-US" sz="1400" dirty="0" smtClean="0"/>
              <a:t>시도별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소매판매액지수</a:t>
            </a:r>
            <a:endParaRPr lang="en-US" altLang="ko-KR" sz="1400" dirty="0" smtClean="0"/>
          </a:p>
          <a:p>
            <a:r>
              <a:rPr lang="ko-KR" altLang="en-US" sz="1400" dirty="0" smtClean="0"/>
              <a:t>인구 총조사인구율</a:t>
            </a:r>
            <a:endParaRPr lang="ko-KR" altLang="en-US" sz="1400" dirty="0"/>
          </a:p>
          <a:p>
            <a:r>
              <a:rPr lang="ko-KR" altLang="en-US" sz="1400" dirty="0" smtClean="0"/>
              <a:t>행정구역시도별</a:t>
            </a:r>
            <a:r>
              <a:rPr lang="en-US" altLang="ko-KR" sz="1400" dirty="0"/>
              <a:t>_</a:t>
            </a:r>
            <a:r>
              <a:rPr lang="ko-KR" altLang="en-US" sz="1400" dirty="0" smtClean="0"/>
              <a:t>경제활동인구</a:t>
            </a:r>
            <a:endParaRPr lang="en-US" altLang="ko-KR" sz="1400" dirty="0" smtClean="0"/>
          </a:p>
          <a:p>
            <a:r>
              <a:rPr lang="ko-KR" altLang="en-US" sz="1400" dirty="0"/>
              <a:t>인구증가율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세종시경제활동인구</a:t>
            </a:r>
            <a:endParaRPr lang="en-US" altLang="ko-KR" sz="1400" dirty="0" smtClean="0"/>
          </a:p>
          <a:p>
            <a:r>
              <a:rPr lang="en-US" altLang="ko-KR" sz="1400" dirty="0"/>
              <a:t>https://www.sejong.go.kr/stat/twdcvln/anals/ecnmy/form.do?key=1911210355934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지도 좌표</a:t>
            </a:r>
            <a:endParaRPr lang="en-US" altLang="ko-KR" sz="1400" dirty="0" smtClean="0"/>
          </a:p>
          <a:p>
            <a:r>
              <a:rPr lang="en-US" altLang="ko-KR" sz="1400" dirty="0"/>
              <a:t>https://www.google.co.kr/maps/@37.053745,125.6553969,5z?hl=ko</a:t>
            </a:r>
            <a:endParaRPr lang="en-US" altLang="ko-KR" sz="1400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048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220994"/>
            <a:ext cx="418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소감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9259" y="1449174"/>
            <a:ext cx="1105348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ea typeface="문체부 제목 돋음체" panose="020B0609000101010101" pitchFamily="49" charset="-127"/>
              </a:rPr>
              <a:t>우리가 평소에 기사화 되거나 실생활에서 접할 수 있는 문제점을 찾아</a:t>
            </a:r>
            <a:endParaRPr lang="en-US" altLang="ko-KR" sz="24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400" dirty="0" smtClean="0">
                <a:ea typeface="문체부 제목 돋음체" panose="020B0609000101010101" pitchFamily="49" charset="-127"/>
              </a:rPr>
              <a:t>분석함으로써 문제점을 바라보는 시각이 더욱 넓어짐</a:t>
            </a:r>
            <a:endParaRPr lang="en-US" altLang="ko-KR" sz="2400" dirty="0" smtClean="0">
              <a:ea typeface="문체부 제목 돋음체" panose="020B0609000101010101" pitchFamily="49" charset="-127"/>
            </a:endParaRPr>
          </a:p>
          <a:p>
            <a:endParaRPr lang="en-US" altLang="ko-KR" sz="24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400" dirty="0" smtClean="0">
                <a:ea typeface="문체부 제목 돋음체" panose="020B0609000101010101" pitchFamily="49" charset="-127"/>
              </a:rPr>
              <a:t>아쉬웠던 점은 내가 원하는 데이터가 없었던 점과 데이터를 정제 후 내가 원하는 시각화를 하려고 할 때 예상과 다른 결과가 출력이 되거나 오류가 발생 했을 때 어려움을 느꼈음</a:t>
            </a:r>
            <a:endParaRPr lang="en-US" altLang="ko-KR" sz="2400" dirty="0" smtClean="0">
              <a:ea typeface="문체부 제목 돋음체" panose="020B0609000101010101" pitchFamily="49" charset="-127"/>
            </a:endParaRPr>
          </a:p>
          <a:p>
            <a:endParaRPr lang="en-US" altLang="ko-KR" sz="24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400" dirty="0" smtClean="0">
                <a:ea typeface="문체부 제목 돋음체" panose="020B0609000101010101" pitchFamily="49" charset="-127"/>
              </a:rPr>
              <a:t>이번 프로젝트를 하면서 저의 부족한 점을 되돌아 보는 계기가 되었고</a:t>
            </a:r>
            <a:r>
              <a:rPr lang="en-US" altLang="ko-KR" sz="2400" dirty="0">
                <a:ea typeface="문체부 제목 돋음체" panose="020B0609000101010101" pitchFamily="49" charset="-127"/>
              </a:rPr>
              <a:t> </a:t>
            </a:r>
            <a:r>
              <a:rPr lang="ko-KR" altLang="en-US" sz="2400" dirty="0" smtClean="0">
                <a:ea typeface="문체부 제목 돋음체" panose="020B0609000101010101" pitchFamily="49" charset="-127"/>
              </a:rPr>
              <a:t>더욱 발전 해야겠다는 생각이 들었습니다</a:t>
            </a:r>
            <a:r>
              <a:rPr lang="en-US" altLang="ko-KR" sz="2400" dirty="0" smtClean="0">
                <a:ea typeface="문체부 제목 돋음체" panose="020B0609000101010101" pitchFamily="49" charset="-127"/>
              </a:rPr>
              <a:t>.</a:t>
            </a:r>
          </a:p>
          <a:p>
            <a:endParaRPr lang="en-US" altLang="ko-KR" sz="2800" dirty="0" smtClean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052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67813" y="3013501"/>
            <a:ext cx="3486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77749" cy="1354217"/>
              <a:chOff x="2700072" y="2021840"/>
              <a:chExt cx="5144061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945275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분석 이유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99038" y="159116"/>
            <a:ext cx="897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분석 이유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–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세종시에 백화점 입점 가능 할까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?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230924"/>
            <a:ext cx="5962650" cy="47687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54140" y="2122966"/>
            <a:ext cx="470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세종시 백화점 건설 부지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46985" y="3270738"/>
            <a:ext cx="4703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문체부 제목 돋음체" panose="020B0609000101010101" pitchFamily="49" charset="-127"/>
              </a:rPr>
              <a:t>-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세종시는 계획 도시로써 각 부지 용도에 맞   게 건설을 해야 한다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. Ex)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호텔 부지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-&gt;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호텔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endParaRPr lang="en-US" altLang="ko-KR" dirty="0" smtClean="0">
              <a:ea typeface="문체부 제목 돋음체" panose="020B0609000101010101" pitchFamily="49" charset="-127"/>
            </a:endParaRPr>
          </a:p>
          <a:p>
            <a:r>
              <a:rPr lang="en-US" altLang="ko-KR" dirty="0" smtClean="0">
                <a:ea typeface="문체부 제목 돋음체" panose="020B0609000101010101" pitchFamily="49" charset="-127"/>
              </a:rPr>
              <a:t>-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지금 현재 세종시 </a:t>
            </a:r>
            <a:r>
              <a:rPr lang="ko-KR" altLang="en-US" dirty="0" err="1" smtClean="0">
                <a:ea typeface="문체부 제목 돋음체" panose="020B0609000101010101" pitchFamily="49" charset="-127"/>
              </a:rPr>
              <a:t>나성동에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 백화점 부지가 있음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                  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537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99038" y="159116"/>
            <a:ext cx="897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분석 이유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–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세종시에 백화점 입점 가능 할까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?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006139"/>
            <a:ext cx="6238875" cy="2150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782653"/>
            <a:ext cx="5596792" cy="9810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23992" y="1565031"/>
            <a:ext cx="4695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ea typeface="문체부 제목 돋음체" panose="020B0609000101010101" pitchFamily="49" charset="-127"/>
              </a:rPr>
              <a:t>현재 백화점이 건설된다는 소문만 무성 할뿐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7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년 째 비어있는 부지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ea typeface="문체부 제목 돋음체" panose="020B0609000101010101" pitchFamily="49" charset="-127"/>
              </a:rPr>
              <a:t>실질적인 면적이 </a:t>
            </a:r>
            <a:r>
              <a:rPr lang="ko-KR" altLang="en-US" dirty="0">
                <a:ea typeface="문체부 제목 돋음체" panose="020B0609000101010101" pitchFamily="49" charset="-127"/>
              </a:rPr>
              <a:t>총 </a:t>
            </a:r>
            <a:r>
              <a:rPr lang="en-US" altLang="ko-KR" dirty="0">
                <a:ea typeface="문체부 제목 돋음체" panose="020B0609000101010101" pitchFamily="49" charset="-127"/>
              </a:rPr>
              <a:t>6</a:t>
            </a:r>
            <a:r>
              <a:rPr lang="ko-KR" altLang="en-US" dirty="0">
                <a:ea typeface="문체부 제목 돋음체" panose="020B0609000101010101" pitchFamily="49" charset="-127"/>
              </a:rPr>
              <a:t>만</a:t>
            </a:r>
            <a:r>
              <a:rPr lang="en-US" altLang="ko-KR" dirty="0">
                <a:ea typeface="문체부 제목 돋음체" panose="020B0609000101010101" pitchFamily="49" charset="-127"/>
              </a:rPr>
              <a:t>2377m²(1</a:t>
            </a:r>
            <a:r>
              <a:rPr lang="ko-KR" altLang="en-US" dirty="0">
                <a:ea typeface="문체부 제목 돋음체" panose="020B0609000101010101" pitchFamily="49" charset="-127"/>
              </a:rPr>
              <a:t>만</a:t>
            </a:r>
            <a:r>
              <a:rPr lang="en-US" altLang="ko-KR" dirty="0">
                <a:ea typeface="문체부 제목 돋음체" panose="020B0609000101010101" pitchFamily="49" charset="-127"/>
              </a:rPr>
              <a:t>8869</a:t>
            </a:r>
            <a:r>
              <a:rPr lang="ko-KR" altLang="en-US" dirty="0">
                <a:ea typeface="문체부 제목 돋음체" panose="020B0609000101010101" pitchFamily="49" charset="-127"/>
              </a:rPr>
              <a:t>평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)</a:t>
            </a:r>
            <a:r>
              <a:rPr lang="ko-KR" altLang="en-US" dirty="0">
                <a:ea typeface="문체부 제목 돋음체" panose="020B0609000101010101" pitchFamily="49" charset="-127"/>
              </a:rPr>
              <a:t> 축구장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전용면적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7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개와 비슷한 크기이며 대규모 면적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백화점 회사의 건설 부담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ea typeface="문체부 제목 돋음체" panose="020B0609000101010101" pitchFamily="49" charset="-127"/>
              </a:rPr>
              <a:t>세종 시민들은 백화점을 가기 위해서는 대전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청주에 있는 백화점 및 아울렛</a:t>
            </a:r>
            <a:r>
              <a:rPr lang="ko-KR" altLang="en-US" dirty="0">
                <a:ea typeface="문체부 제목 돋음체" panose="020B0609000101010101" pitchFamily="49" charset="-127"/>
              </a:rPr>
              <a:t>을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 가야 되기 때문에 불편함 호소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ea typeface="문체부 제목 돋음체" panose="020B0609000101010101" pitchFamily="49" charset="-127"/>
              </a:rPr>
              <a:t>이 부지에 백화점이 건설 될 수 있을까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?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 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96" y="4261298"/>
            <a:ext cx="5748704" cy="144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2438472" cy="1354217"/>
              <a:chOff x="2700072" y="2021840"/>
              <a:chExt cx="3320402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18320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2-1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5768931" y="2734295"/>
                <a:ext cx="25154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888758" y="4739311"/>
            <a:ext cx="4415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인구수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4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59" y="159116"/>
            <a:ext cx="954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Part 2-1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204352"/>
            <a:ext cx="547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백화점 입점 요건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인구수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327991"/>
              </p:ext>
            </p:extLst>
          </p:nvPr>
        </p:nvGraphicFramePr>
        <p:xfrm>
          <a:off x="6096000" y="2804746"/>
          <a:ext cx="5963921" cy="330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9100" y="1125415"/>
            <a:ext cx="10369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문체부 제목 돋음체" panose="020B0609000101010101" pitchFamily="49" charset="-127"/>
              </a:rPr>
              <a:t> -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백화점이 지역 내 건설 되기 위해서는 최소 인구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50~ 60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만을 충족 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r>
              <a:rPr lang="en-US" altLang="ko-KR" dirty="0" smtClean="0">
                <a:ea typeface="문체부 제목 돋음체" panose="020B0609000101010101" pitchFamily="49" charset="-127"/>
              </a:rPr>
              <a:t>-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세종시는 신도시 이며 인구는 계속 상승 중 이지만 타 지역 특별시 및 광역시에 비해 적은 수준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2331145"/>
            <a:ext cx="5486400" cy="35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4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936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2-1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98562"/>
            <a:ext cx="547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백화점 입점 요건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인구수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251702"/>
              </p:ext>
            </p:extLst>
          </p:nvPr>
        </p:nvGraphicFramePr>
        <p:xfrm>
          <a:off x="6096000" y="2804746"/>
          <a:ext cx="5963921" cy="330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9100" y="1125415"/>
            <a:ext cx="10369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문체부 제목 돋음체" panose="020B0609000101010101" pitchFamily="49" charset="-127"/>
              </a:rPr>
              <a:t>-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세종시 인구수는 상승하고 있지만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30~ 40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대 젊은 층 유입 및 분포가 높음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r>
              <a:rPr lang="en-US" altLang="ko-KR" dirty="0" smtClean="0">
                <a:ea typeface="문체부 제목 돋음체" panose="020B0609000101010101" pitchFamily="49" charset="-127"/>
              </a:rPr>
              <a:t>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또한 백화점에서 구매력이 강한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50~60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대 인구 분포도는 상당히 낮음  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1" y="2325744"/>
            <a:ext cx="5269523" cy="3800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777" y="2325744"/>
            <a:ext cx="5404144" cy="398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0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59" y="159116"/>
            <a:ext cx="966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2-1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937" y="259853"/>
            <a:ext cx="547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백화점 입점 요건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인구수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669" y="1239715"/>
            <a:ext cx="55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문체부 제목 돋음체" panose="020B0609000101010101" pitchFamily="49" charset="-127"/>
              </a:rPr>
              <a:t>-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전국 신세계 백화점이 입점 되어 있는 지역 인구수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69" y="1873401"/>
            <a:ext cx="4431323" cy="4389286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488353"/>
              </p:ext>
            </p:extLst>
          </p:nvPr>
        </p:nvGraphicFramePr>
        <p:xfrm>
          <a:off x="5451231" y="1883155"/>
          <a:ext cx="6353713" cy="4369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484" y="1873401"/>
            <a:ext cx="5877205" cy="43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89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779</Words>
  <Application>Microsoft Office PowerPoint</Application>
  <PresentationFormat>와이드스크린</PresentationFormat>
  <Paragraphs>165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나눔스퀘어</vt:lpstr>
      <vt:lpstr>나눔스퀘어 ExtraBold</vt:lpstr>
      <vt:lpstr>맑은 고딕</vt:lpstr>
      <vt:lpstr>문체부 제목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snagmin</cp:lastModifiedBy>
  <cp:revision>80</cp:revision>
  <dcterms:created xsi:type="dcterms:W3CDTF">2019-12-23T00:32:35Z</dcterms:created>
  <dcterms:modified xsi:type="dcterms:W3CDTF">2021-06-28T14:08:27Z</dcterms:modified>
</cp:coreProperties>
</file>